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8" r:id="rId3"/>
    <p:sldId id="257" r:id="rId4"/>
    <p:sldId id="259" r:id="rId5"/>
    <p:sldId id="288" r:id="rId6"/>
    <p:sldId id="289" r:id="rId7"/>
    <p:sldId id="287" r:id="rId8"/>
    <p:sldId id="290" r:id="rId9"/>
    <p:sldId id="263" r:id="rId10"/>
    <p:sldId id="266" r:id="rId11"/>
    <p:sldId id="267" r:id="rId12"/>
    <p:sldId id="268" r:id="rId13"/>
    <p:sldId id="286" r:id="rId14"/>
    <p:sldId id="269" r:id="rId15"/>
    <p:sldId id="278" r:id="rId16"/>
    <p:sldId id="279" r:id="rId17"/>
    <p:sldId id="291" r:id="rId18"/>
    <p:sldId id="281" r:id="rId1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75" autoAdjust="0"/>
    <p:restoredTop sz="69541" autoAdjust="0"/>
  </p:normalViewPr>
  <p:slideViewPr>
    <p:cSldViewPr snapToGrid="0">
      <p:cViewPr varScale="1">
        <p:scale>
          <a:sx n="51" d="100"/>
          <a:sy n="51" d="100"/>
        </p:scale>
        <p:origin x="169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8443F-09CB-4F77-8560-5E1306D2A02A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FCBADB-1E0C-46E5-9AB5-9C804F8304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365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10DD-7CBA-4E48-9BEB-25168A45ECA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5B352-375A-4728-B0E8-8CE1419FE4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75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Introdcutions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485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069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87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10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584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103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823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7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084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230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669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984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99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184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0113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9429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69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5B352-375A-4728-B0E8-8CE1419FE4B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72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97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02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66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709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340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04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644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796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54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59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789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363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408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599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985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2618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918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A18CCD8-284C-4896-B9B0-F676DC7AA241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C5D08A8-4EE3-4BA4-8519-26D6286DE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9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j.eccles@pda.lancs.sch.uk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Phonics to Fluency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343400" y="451485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 smtClean="0">
                <a:solidFill>
                  <a:schemeClr val="bg1">
                    <a:lumMod val="95000"/>
                  </a:schemeClr>
                </a:solidFill>
              </a:rPr>
              <a:t>Wednesday 8</a:t>
            </a:r>
            <a:r>
              <a:rPr lang="en-GB" sz="2400" baseline="30000" dirty="0" smtClean="0">
                <a:solidFill>
                  <a:schemeClr val="bg1">
                    <a:lumMod val="95000"/>
                  </a:schemeClr>
                </a:solidFill>
              </a:rPr>
              <a:t>th</a:t>
            </a:r>
            <a:r>
              <a:rPr lang="en-GB" sz="2400" dirty="0" smtClean="0">
                <a:solidFill>
                  <a:schemeClr val="bg1">
                    <a:lumMod val="95000"/>
                  </a:schemeClr>
                </a:solidFill>
              </a:rPr>
              <a:t> July 2020</a:t>
            </a:r>
            <a:endParaRPr lang="en-GB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84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To understand what is fluency and its importance</a:t>
            </a:r>
          </a:p>
          <a:p>
            <a:r>
              <a:rPr lang="en-GB" sz="2000" dirty="0" smtClean="0"/>
              <a:t>To understand the research that has influenced the Phonics to Fluency approach</a:t>
            </a:r>
          </a:p>
          <a:p>
            <a:r>
              <a:rPr lang="en-GB" sz="2000" dirty="0" smtClean="0"/>
              <a:t>To understand how the Phonics to Fluency approach is used</a:t>
            </a:r>
          </a:p>
          <a:p>
            <a:r>
              <a:rPr lang="en-GB" sz="2000" dirty="0" smtClean="0"/>
              <a:t>To be able to implement this in your own setting</a:t>
            </a:r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Handbook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0512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Phonics to Fluency?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898" y="2400742"/>
            <a:ext cx="6596742" cy="430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fluency?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754" y="2671762"/>
            <a:ext cx="5307013" cy="35511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07200" y="2381264"/>
            <a:ext cx="501416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 smtClean="0"/>
              <a:t>“Reading fluency refers to </a:t>
            </a:r>
            <a:r>
              <a:rPr lang="en-GB" sz="2400" b="1" dirty="0" smtClean="0"/>
              <a:t>efficient</a:t>
            </a:r>
            <a:r>
              <a:rPr lang="en-GB" sz="2400" dirty="0" smtClean="0"/>
              <a:t>, effective word-recognition skills that permit a reader to </a:t>
            </a:r>
            <a:r>
              <a:rPr lang="en-GB" sz="2400" b="1" dirty="0" smtClean="0"/>
              <a:t>construct meaning </a:t>
            </a:r>
            <a:r>
              <a:rPr lang="en-GB" sz="2400" dirty="0" smtClean="0"/>
              <a:t>of text. Fluency is manifested in accurate, rapid, expressive oral reading and is applied during, and </a:t>
            </a:r>
            <a:r>
              <a:rPr lang="en-GB" sz="2400" b="1" dirty="0" smtClean="0"/>
              <a:t>makes possible</a:t>
            </a:r>
            <a:r>
              <a:rPr lang="en-GB" sz="2400" dirty="0" smtClean="0"/>
              <a:t>, silent reading </a:t>
            </a:r>
            <a:r>
              <a:rPr lang="en-GB" sz="2400" b="1" dirty="0" smtClean="0"/>
              <a:t>comprehension</a:t>
            </a:r>
            <a:r>
              <a:rPr lang="en-GB" sz="2400" dirty="0" smtClean="0"/>
              <a:t>.”</a:t>
            </a:r>
          </a:p>
          <a:p>
            <a:pPr algn="r"/>
            <a:endParaRPr lang="en-GB" sz="2000" dirty="0"/>
          </a:p>
          <a:p>
            <a:pPr algn="r"/>
            <a:r>
              <a:rPr lang="en-GB" sz="2000" dirty="0" smtClean="0"/>
              <a:t>Harris &amp; Hodges (1995)</a:t>
            </a:r>
          </a:p>
          <a:p>
            <a:endParaRPr lang="en-GB" dirty="0"/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6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54" y="706968"/>
            <a:ext cx="8761413" cy="706964"/>
          </a:xfrm>
        </p:spPr>
        <p:txBody>
          <a:bodyPr/>
          <a:lstStyle/>
          <a:p>
            <a:r>
              <a:rPr lang="en-GB" sz="3200" dirty="0" smtClean="0"/>
              <a:t>The importance of fluency: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8839200" y="34290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Scarborough’s Reading Rope 2001</a:t>
            </a:r>
            <a:endParaRPr lang="en-GB" dirty="0"/>
          </a:p>
        </p:txBody>
      </p:sp>
      <p:pic>
        <p:nvPicPr>
          <p:cNvPr id="6" name="Picture 2" descr="EEF on Twitter: &quot;Scarborough's Reading Rope - a useful mode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686847"/>
            <a:ext cx="7559675" cy="517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03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Stages of Reading Development 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526" y="2930071"/>
            <a:ext cx="10748575" cy="4352472"/>
          </a:xfrm>
        </p:spPr>
        <p:txBody>
          <a:bodyPr>
            <a:normAutofit/>
          </a:bodyPr>
          <a:lstStyle/>
          <a:p>
            <a:r>
              <a:rPr lang="en-GB" sz="2400" dirty="0" smtClean="0"/>
              <a:t>Pre-Alphabetic – STOP!</a:t>
            </a:r>
          </a:p>
          <a:p>
            <a:r>
              <a:rPr lang="en-GB" sz="2400" dirty="0" smtClean="0"/>
              <a:t>Partial Alphabetic – ‘</a:t>
            </a:r>
            <a:r>
              <a:rPr lang="en-GB" sz="2400" b="1" dirty="0" smtClean="0"/>
              <a:t>g</a:t>
            </a:r>
            <a:r>
              <a:rPr lang="en-GB" sz="2400" dirty="0" smtClean="0"/>
              <a:t>et, </a:t>
            </a:r>
            <a:r>
              <a:rPr lang="en-GB" sz="2400" b="1" dirty="0" smtClean="0"/>
              <a:t>g</a:t>
            </a:r>
            <a:r>
              <a:rPr lang="en-GB" sz="2400" dirty="0" smtClean="0"/>
              <a:t>o, </a:t>
            </a:r>
            <a:r>
              <a:rPr lang="en-GB" sz="2400" b="1" dirty="0" smtClean="0"/>
              <a:t>g</a:t>
            </a:r>
            <a:r>
              <a:rPr lang="en-GB" sz="2400" dirty="0" smtClean="0"/>
              <a:t>ive </a:t>
            </a:r>
          </a:p>
          <a:p>
            <a:r>
              <a:rPr lang="en-GB" sz="2400" dirty="0" smtClean="0"/>
              <a:t>Full alphabetic</a:t>
            </a:r>
          </a:p>
          <a:p>
            <a:r>
              <a:rPr lang="en-GB" sz="2400" dirty="0" smtClean="0"/>
              <a:t>Consolidated alphabetic  - night, right, light</a:t>
            </a:r>
          </a:p>
          <a:p>
            <a:pPr marL="0" indent="0">
              <a:buNone/>
            </a:pPr>
            <a:r>
              <a:rPr lang="en-GB" sz="2400" b="1" dirty="0" smtClean="0"/>
              <a:t>	bright</a:t>
            </a:r>
          </a:p>
          <a:p>
            <a:pPr marL="0" indent="0">
              <a:buNone/>
            </a:pPr>
            <a:r>
              <a:rPr lang="en-GB" sz="2400" dirty="0" smtClean="0"/>
              <a:t>(also known as the </a:t>
            </a:r>
            <a:r>
              <a:rPr lang="en-GB" sz="2400" b="1" dirty="0" smtClean="0"/>
              <a:t>orthographic</a:t>
            </a:r>
            <a:r>
              <a:rPr lang="en-GB" sz="2400" dirty="0" smtClean="0"/>
              <a:t> stage)  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9018294" y="1218967"/>
            <a:ext cx="2596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chemeClr val="bg1"/>
                </a:solidFill>
              </a:rPr>
              <a:t>Ehri</a:t>
            </a:r>
            <a:r>
              <a:rPr lang="en-GB" b="1" dirty="0" smtClean="0">
                <a:solidFill>
                  <a:schemeClr val="bg1"/>
                </a:solidFill>
              </a:rPr>
              <a:t> 1995</a:t>
            </a:r>
          </a:p>
          <a:p>
            <a:r>
              <a:rPr lang="en-GB" b="1" dirty="0" smtClean="0">
                <a:solidFill>
                  <a:schemeClr val="bg1"/>
                </a:solidFill>
              </a:rPr>
              <a:t>See also Frith 1985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367" y="2745405"/>
            <a:ext cx="4942633" cy="340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20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Orthographic Representations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1963" y="3282475"/>
            <a:ext cx="3778494" cy="29706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 smtClean="0"/>
              <a:t>“The visual appearance of words, not just the sound they signify, does matter”</a:t>
            </a:r>
          </a:p>
          <a:p>
            <a:pPr marL="0" indent="0" algn="ctr">
              <a:buNone/>
            </a:pPr>
            <a:r>
              <a:rPr lang="en-GB" dirty="0" smtClean="0"/>
              <a:t>Daniel Willingham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4389" y="3282475"/>
            <a:ext cx="3783272" cy="243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5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Comprehension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641771" y="2612571"/>
            <a:ext cx="401682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“Teaching reading is not just a matter of teaching reading. The whole curriculum matters, because good readers have broad knowledge in civics, drama, history, geography, science, the visual arts and so on.”</a:t>
            </a:r>
          </a:p>
          <a:p>
            <a:endParaRPr lang="en-GB" sz="2000" dirty="0"/>
          </a:p>
          <a:p>
            <a:pPr algn="r"/>
            <a:r>
              <a:rPr lang="en-GB" sz="2000" dirty="0" smtClean="0"/>
              <a:t>Daniel Willingham 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" y="2612571"/>
            <a:ext cx="4011660" cy="37609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710" y="5033962"/>
            <a:ext cx="3352800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0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Basis </a:t>
            </a:r>
            <a:endParaRPr lang="en-GB" dirty="0"/>
          </a:p>
        </p:txBody>
      </p:sp>
      <p:pic>
        <p:nvPicPr>
          <p:cNvPr id="1026" name="Picture 2" descr="News articl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22" y="2519363"/>
            <a:ext cx="6495978" cy="365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35167" y="1921052"/>
            <a:ext cx="3962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dirty="0" smtClean="0"/>
          </a:p>
          <a:p>
            <a:pPr algn="r"/>
            <a:endParaRPr lang="en-GB" dirty="0"/>
          </a:p>
          <a:p>
            <a:pPr algn="r"/>
            <a:endParaRPr lang="en-GB" dirty="0" smtClean="0"/>
          </a:p>
          <a:p>
            <a:pPr algn="r"/>
            <a:endParaRPr lang="en-GB" sz="2000" dirty="0"/>
          </a:p>
          <a:p>
            <a:pPr algn="r"/>
            <a:r>
              <a:rPr lang="en-GB" sz="2000" i="1" dirty="0"/>
              <a:t>The more frequently you encounter a word, the richer the visual representation. When you become familiar with letter clumps- working memory </a:t>
            </a:r>
            <a:r>
              <a:rPr lang="en-GB" sz="2000" i="1" dirty="0" smtClean="0"/>
              <a:t>is reduced</a:t>
            </a:r>
            <a:r>
              <a:rPr lang="en-GB" sz="2000" i="1" dirty="0"/>
              <a:t>.” 		</a:t>
            </a:r>
            <a:endParaRPr lang="en-GB" sz="2000" dirty="0"/>
          </a:p>
          <a:p>
            <a:pPr algn="r"/>
            <a:endParaRPr lang="en-GB" dirty="0" smtClean="0"/>
          </a:p>
          <a:p>
            <a:pPr algn="r"/>
            <a:r>
              <a:rPr lang="en-GB" dirty="0" smtClean="0"/>
              <a:t>Daniel </a:t>
            </a:r>
            <a:r>
              <a:rPr lang="en-GB" dirty="0"/>
              <a:t>Willingham</a:t>
            </a:r>
          </a:p>
          <a:p>
            <a:pPr algn="r"/>
            <a:endParaRPr lang="en-GB" dirty="0" smtClean="0"/>
          </a:p>
          <a:p>
            <a:pPr algn="r"/>
            <a:endParaRPr lang="en-GB" dirty="0"/>
          </a:p>
          <a:p>
            <a:pPr algn="r"/>
            <a:endParaRPr lang="en-GB" dirty="0" smtClean="0"/>
          </a:p>
          <a:p>
            <a:pPr algn="r"/>
            <a:endParaRPr lang="en-GB" dirty="0"/>
          </a:p>
          <a:p>
            <a:pPr algn="r"/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 rot="10800000" flipV="1">
            <a:off x="6647543" y="983950"/>
            <a:ext cx="38241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Repeated reading</a:t>
            </a:r>
          </a:p>
          <a:p>
            <a:pPr algn="r"/>
            <a:r>
              <a:rPr lang="en-GB" dirty="0">
                <a:solidFill>
                  <a:schemeClr val="bg1"/>
                </a:solidFill>
              </a:rPr>
              <a:t>Dahl (1974), Chomsky (1976) and Samuels (</a:t>
            </a:r>
            <a:r>
              <a:rPr lang="en-GB" dirty="0" smtClean="0">
                <a:solidFill>
                  <a:schemeClr val="bg1"/>
                </a:solidFill>
              </a:rPr>
              <a:t>1979)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8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930" y="523292"/>
            <a:ext cx="8761413" cy="706964"/>
          </a:xfrm>
        </p:spPr>
        <p:txBody>
          <a:bodyPr/>
          <a:lstStyle/>
          <a:p>
            <a:r>
              <a:rPr lang="en-GB" dirty="0" smtClean="0"/>
              <a:t>Our Evidence – Year 1 	     18/19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16" y="2498270"/>
            <a:ext cx="7279143" cy="40331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33658" y="2698967"/>
            <a:ext cx="382088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Average WPM increase:  52 </a:t>
            </a:r>
            <a:r>
              <a:rPr lang="en-GB" sz="2400" dirty="0" smtClean="0"/>
              <a:t>words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Average reduction in errors: 3 </a:t>
            </a:r>
            <a:r>
              <a:rPr lang="en-GB" sz="2400" dirty="0" smtClean="0"/>
              <a:t>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r>
              <a:rPr lang="en-GB" sz="2000" dirty="0" smtClean="0"/>
              <a:t>Standardised Assessment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Average of 1 </a:t>
            </a:r>
            <a:r>
              <a:rPr lang="en-GB" sz="2400" dirty="0"/>
              <a:t>year 4 </a:t>
            </a:r>
            <a:r>
              <a:rPr lang="en-GB" sz="2400" dirty="0" smtClean="0"/>
              <a:t>months above age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8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I do before?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3003550"/>
            <a:ext cx="5093446" cy="3854450"/>
          </a:xfrm>
        </p:spPr>
        <p:txBody>
          <a:bodyPr/>
          <a:lstStyle/>
          <a:p>
            <a:r>
              <a:rPr lang="en-GB" dirty="0" smtClean="0"/>
              <a:t>Identify resources – weekly reading books &amp; assessment texts (x3)</a:t>
            </a:r>
          </a:p>
          <a:p>
            <a:r>
              <a:rPr lang="en-GB" dirty="0" smtClean="0"/>
              <a:t>Identify children ready for phonics to fluency</a:t>
            </a:r>
          </a:p>
          <a:p>
            <a:r>
              <a:rPr lang="en-GB" dirty="0" smtClean="0"/>
              <a:t>Baseline children using the first assessment text</a:t>
            </a:r>
          </a:p>
          <a:p>
            <a:r>
              <a:rPr lang="en-GB" dirty="0" smtClean="0"/>
              <a:t>Timetable – 20 minutes a day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2603500"/>
            <a:ext cx="3581400" cy="374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5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books - Group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290138"/>
              </p:ext>
            </p:extLst>
          </p:nvPr>
        </p:nvGraphicFramePr>
        <p:xfrm>
          <a:off x="704849" y="2791460"/>
          <a:ext cx="10839450" cy="308202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5419725">
                  <a:extLst>
                    <a:ext uri="{9D8B030D-6E8A-4147-A177-3AD203B41FA5}">
                      <a16:colId xmlns:a16="http://schemas.microsoft.com/office/drawing/2014/main" val="2324331709"/>
                    </a:ext>
                  </a:extLst>
                </a:gridCol>
                <a:gridCol w="5419725">
                  <a:extLst>
                    <a:ext uri="{9D8B030D-6E8A-4147-A177-3AD203B41FA5}">
                      <a16:colId xmlns:a16="http://schemas.microsoft.com/office/drawing/2014/main" val="3687286252"/>
                    </a:ext>
                  </a:extLst>
                </a:gridCol>
              </a:tblGrid>
              <a:tr h="1027340"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Independent Level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Relatively easy for the student to read (95% word accuracy).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44627578"/>
                  </a:ext>
                </a:extLst>
              </a:tr>
              <a:tr h="1027340"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Instructional Level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Challenging but manageable for the reader (90% word accuracy).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095860"/>
                  </a:ext>
                </a:extLst>
              </a:tr>
              <a:tr h="1027340"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Frustration Level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dirty="0">
                          <a:effectLst/>
                        </a:rPr>
                        <a:t>Difficult text for the student to read (less than 90% word accuracy).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29871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39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Books- Assessment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2926216"/>
            <a:ext cx="4629150" cy="2867025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265797" y="3248478"/>
            <a:ext cx="5093446" cy="3854450"/>
          </a:xfrm>
        </p:spPr>
        <p:txBody>
          <a:bodyPr>
            <a:normAutofit/>
          </a:bodyPr>
          <a:lstStyle/>
          <a:p>
            <a:r>
              <a:rPr lang="en-GB" sz="2000" dirty="0" smtClean="0"/>
              <a:t>Identify the EOY book expectation for your group of children</a:t>
            </a:r>
          </a:p>
          <a:p>
            <a:r>
              <a:rPr lang="en-GB" sz="2000" dirty="0" smtClean="0"/>
              <a:t>Select </a:t>
            </a:r>
            <a:r>
              <a:rPr lang="en-GB" sz="2000" b="1" dirty="0" smtClean="0"/>
              <a:t>3 </a:t>
            </a:r>
            <a:r>
              <a:rPr lang="en-GB" sz="2000" dirty="0" smtClean="0"/>
              <a:t>high quality books from this colour band</a:t>
            </a:r>
          </a:p>
          <a:p>
            <a:r>
              <a:rPr lang="en-GB" sz="2000" dirty="0" smtClean="0"/>
              <a:t>Label 1,2 and 3</a:t>
            </a:r>
          </a:p>
          <a:p>
            <a:r>
              <a:rPr lang="en-GB" sz="2000" dirty="0" smtClean="0"/>
              <a:t>Use on rotation</a:t>
            </a:r>
          </a:p>
          <a:p>
            <a:r>
              <a:rPr lang="en-GB" sz="2000" dirty="0" smtClean="0"/>
              <a:t>Intervention - YARC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9447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Structure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374" y="2566987"/>
            <a:ext cx="5838825" cy="3716911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122940"/>
              </p:ext>
            </p:extLst>
          </p:nvPr>
        </p:nvGraphicFramePr>
        <p:xfrm>
          <a:off x="6959600" y="2566986"/>
          <a:ext cx="4927600" cy="371691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2463800">
                  <a:extLst>
                    <a:ext uri="{9D8B030D-6E8A-4147-A177-3AD203B41FA5}">
                      <a16:colId xmlns:a16="http://schemas.microsoft.com/office/drawing/2014/main" val="2439697693"/>
                    </a:ext>
                  </a:extLst>
                </a:gridCol>
                <a:gridCol w="2463800">
                  <a:extLst>
                    <a:ext uri="{9D8B030D-6E8A-4147-A177-3AD203B41FA5}">
                      <a16:colId xmlns:a16="http://schemas.microsoft.com/office/drawing/2014/main" val="4263565194"/>
                    </a:ext>
                  </a:extLst>
                </a:gridCol>
              </a:tblGrid>
              <a:tr h="743382">
                <a:tc>
                  <a:txBody>
                    <a:bodyPr/>
                    <a:lstStyle/>
                    <a:p>
                      <a:r>
                        <a:rPr lang="en-GB" b="1" dirty="0" smtClean="0"/>
                        <a:t>Monday</a:t>
                      </a:r>
                      <a:endParaRPr lang="en-GB" b="1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b="1" dirty="0" smtClean="0"/>
                        <a:t>High quality adult model</a:t>
                      </a:r>
                      <a:endParaRPr lang="en-GB" b="1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015951"/>
                  </a:ext>
                </a:extLst>
              </a:tr>
              <a:tr h="743382">
                <a:tc>
                  <a:txBody>
                    <a:bodyPr/>
                    <a:lstStyle/>
                    <a:p>
                      <a:r>
                        <a:rPr lang="en-GB" b="1" dirty="0" smtClean="0"/>
                        <a:t>Tuesday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b="1" dirty="0" smtClean="0"/>
                        <a:t>Echo reading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622578"/>
                  </a:ext>
                </a:extLst>
              </a:tr>
              <a:tr h="743382">
                <a:tc>
                  <a:txBody>
                    <a:bodyPr/>
                    <a:lstStyle/>
                    <a:p>
                      <a:r>
                        <a:rPr lang="en-GB" b="1" dirty="0" smtClean="0"/>
                        <a:t>Wednesday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b="1" dirty="0" smtClean="0"/>
                        <a:t>Choral</a:t>
                      </a:r>
                      <a:r>
                        <a:rPr lang="en-GB" b="1" baseline="0" dirty="0" smtClean="0"/>
                        <a:t> reading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223695"/>
                  </a:ext>
                </a:extLst>
              </a:tr>
              <a:tr h="743382">
                <a:tc>
                  <a:txBody>
                    <a:bodyPr/>
                    <a:lstStyle/>
                    <a:p>
                      <a:r>
                        <a:rPr lang="en-GB" b="1" dirty="0" smtClean="0"/>
                        <a:t>Thursday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b="1" dirty="0" smtClean="0"/>
                        <a:t>Partner reading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4183408"/>
                  </a:ext>
                </a:extLst>
              </a:tr>
              <a:tr h="743382">
                <a:tc>
                  <a:txBody>
                    <a:bodyPr/>
                    <a:lstStyle/>
                    <a:p>
                      <a:r>
                        <a:rPr lang="en-GB" b="1" dirty="0" smtClean="0"/>
                        <a:t>Friday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b="1" dirty="0" smtClean="0"/>
                        <a:t>Performance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405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251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930298"/>
            <a:ext cx="4727122" cy="29716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9989" y="2430970"/>
            <a:ext cx="45556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Regular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Purposeful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Tracked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 smtClean="0"/>
              <a:t>Assess: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WPM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Errors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WCPM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Prosody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 smtClean="0"/>
              <a:t>ORF Hasbrouck &amp; Tindal (2017)</a:t>
            </a:r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6412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KS2 Intervention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846" y="2553459"/>
            <a:ext cx="6220667" cy="37859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3496" y="2683565"/>
            <a:ext cx="40154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A measurable, evidenced based intervention that can be adapted to different year groups.</a:t>
            </a:r>
          </a:p>
          <a:p>
            <a:pPr algn="r"/>
            <a:endParaRPr lang="en-GB" dirty="0" smtClean="0"/>
          </a:p>
          <a:p>
            <a:pPr algn="r"/>
            <a:endParaRPr lang="en-GB" dirty="0"/>
          </a:p>
          <a:p>
            <a:pPr algn="r"/>
            <a:r>
              <a:rPr lang="en-GB" dirty="0" smtClean="0"/>
              <a:t>Impact of repeated reading on students with learning </a:t>
            </a:r>
            <a:r>
              <a:rPr lang="en-GB" dirty="0" smtClean="0"/>
              <a:t>needs.</a:t>
            </a:r>
            <a:endParaRPr lang="en-GB" dirty="0" smtClean="0"/>
          </a:p>
          <a:p>
            <a:pPr algn="r"/>
            <a:r>
              <a:rPr lang="en-GB" dirty="0" err="1"/>
              <a:t>Therrin</a:t>
            </a:r>
            <a:r>
              <a:rPr lang="en-GB" dirty="0"/>
              <a:t> (2004)  </a:t>
            </a:r>
          </a:p>
          <a:p>
            <a:pPr algn="r"/>
            <a:endParaRPr lang="en-GB" dirty="0" smtClean="0"/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90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2020/21 Research &amp;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855" y="2647950"/>
            <a:ext cx="7055596" cy="33909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September</a:t>
            </a:r>
            <a:r>
              <a:rPr lang="en-GB" dirty="0" smtClean="0"/>
              <a:t> – </a:t>
            </a:r>
            <a:r>
              <a:rPr lang="en-GB" b="1" i="1" dirty="0" smtClean="0">
                <a:solidFill>
                  <a:schemeClr val="accent1"/>
                </a:solidFill>
              </a:rPr>
              <a:t>The Science of Reading</a:t>
            </a:r>
            <a:r>
              <a:rPr lang="en-GB" b="1" dirty="0" smtClean="0">
                <a:solidFill>
                  <a:schemeClr val="accent1"/>
                </a:solidFill>
              </a:rPr>
              <a:t> </a:t>
            </a:r>
            <a:r>
              <a:rPr lang="en-GB" dirty="0" smtClean="0"/>
              <a:t>– how children learn to read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</a:t>
            </a:r>
            <a:r>
              <a:rPr lang="en-GB" b="1" u="sng" dirty="0" smtClean="0"/>
              <a:t>Baseline assessment </a:t>
            </a:r>
          </a:p>
          <a:p>
            <a:r>
              <a:rPr lang="en-GB" b="1" dirty="0" smtClean="0"/>
              <a:t>November</a:t>
            </a:r>
            <a:r>
              <a:rPr lang="en-GB" dirty="0" smtClean="0"/>
              <a:t> – </a:t>
            </a:r>
            <a:r>
              <a:rPr lang="en-GB" b="1" dirty="0" smtClean="0">
                <a:solidFill>
                  <a:schemeClr val="accent1"/>
                </a:solidFill>
              </a:rPr>
              <a:t>Prosody &amp; Vocabulary</a:t>
            </a:r>
            <a:r>
              <a:rPr lang="en-GB" dirty="0" smtClean="0"/>
              <a:t>– why is it important? How do we teach it?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</a:t>
            </a:r>
            <a:r>
              <a:rPr lang="en-GB" b="1" u="sng" dirty="0" smtClean="0"/>
              <a:t>Assessment 1</a:t>
            </a:r>
          </a:p>
          <a:p>
            <a:r>
              <a:rPr lang="en-GB" b="1" dirty="0" smtClean="0"/>
              <a:t>March</a:t>
            </a:r>
            <a:r>
              <a:rPr lang="en-GB" dirty="0" smtClean="0"/>
              <a:t> – </a:t>
            </a:r>
            <a:r>
              <a:rPr lang="en-GB" b="1" dirty="0" smtClean="0">
                <a:solidFill>
                  <a:schemeClr val="accent1"/>
                </a:solidFill>
              </a:rPr>
              <a:t>Comprehension</a:t>
            </a:r>
            <a:r>
              <a:rPr lang="en-GB" dirty="0" smtClean="0"/>
              <a:t> – what, why and how?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</a:t>
            </a:r>
            <a:r>
              <a:rPr lang="en-GB" b="1" u="sng" dirty="0" smtClean="0"/>
              <a:t>Assessment 2</a:t>
            </a:r>
            <a:endParaRPr lang="en-GB" dirty="0" smtClean="0"/>
          </a:p>
          <a:p>
            <a:r>
              <a:rPr lang="en-GB" b="1" dirty="0" smtClean="0"/>
              <a:t>June</a:t>
            </a:r>
            <a:r>
              <a:rPr lang="en-GB" dirty="0" smtClean="0"/>
              <a:t> – </a:t>
            </a:r>
            <a:r>
              <a:rPr lang="en-GB" b="1" dirty="0" smtClean="0">
                <a:solidFill>
                  <a:schemeClr val="accent1"/>
                </a:solidFill>
              </a:rPr>
              <a:t>Impact</a:t>
            </a:r>
            <a:r>
              <a:rPr lang="en-GB" dirty="0" smtClean="0"/>
              <a:t> – sharing results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	</a:t>
            </a:r>
            <a:r>
              <a:rPr lang="en-GB" b="1" u="sng" dirty="0" smtClean="0"/>
              <a:t>Assessment 3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0905" y="2647950"/>
            <a:ext cx="3590924" cy="286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4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999" y="5500497"/>
            <a:ext cx="6145213" cy="269240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3200" dirty="0" smtClean="0">
                <a:solidFill>
                  <a:schemeClr val="tx1"/>
                </a:solidFill>
                <a:hlinkClick r:id="rId3"/>
              </a:rPr>
              <a:t>j.eccles@pda.lancs.sch.uk</a:t>
            </a:r>
            <a:endParaRPr lang="en-GB" sz="3200" dirty="0" smtClean="0">
              <a:solidFill>
                <a:schemeClr val="tx1"/>
              </a:solidFill>
            </a:endParaRPr>
          </a:p>
          <a:p>
            <a:pPr marL="0" indent="0" algn="r">
              <a:buNone/>
            </a:pPr>
            <a:endParaRPr lang="en-GB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3200" dirty="0" smtClean="0">
                <a:solidFill>
                  <a:schemeClr val="tx1"/>
                </a:solidFill>
              </a:rPr>
              <a:t> 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7" y="2798762"/>
            <a:ext cx="57966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“If our hopes and expectations for our students stretch far- to the highest levels of accomplishment and learning- then our responsibility includes preparing them to read with rigour, independence, precision and insight”</a:t>
            </a:r>
          </a:p>
          <a:p>
            <a:pPr algn="r"/>
            <a:endParaRPr lang="en-GB" dirty="0"/>
          </a:p>
          <a:p>
            <a:pPr algn="r"/>
            <a:r>
              <a:rPr lang="en-GB" dirty="0" smtClean="0"/>
              <a:t>Doug </a:t>
            </a:r>
            <a:r>
              <a:rPr lang="en-GB" dirty="0" err="1" smtClean="0"/>
              <a:t>Lemov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650" y="2576512"/>
            <a:ext cx="3476625" cy="333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55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2401</TotalTime>
  <Words>627</Words>
  <Application>Microsoft Office PowerPoint</Application>
  <PresentationFormat>Widescreen</PresentationFormat>
  <Paragraphs>137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Century Gothic</vt:lpstr>
      <vt:lpstr>Wingdings 3</vt:lpstr>
      <vt:lpstr>Ion Boardroom</vt:lpstr>
      <vt:lpstr>Phonics to Fluency </vt:lpstr>
      <vt:lpstr>Aims</vt:lpstr>
      <vt:lpstr>What is Phonics to Fluency?</vt:lpstr>
      <vt:lpstr>What is fluency? </vt:lpstr>
      <vt:lpstr>The importance of fluency:</vt:lpstr>
      <vt:lpstr>Stages of Reading Development  </vt:lpstr>
      <vt:lpstr>Orthographic Representations</vt:lpstr>
      <vt:lpstr>Comprehension</vt:lpstr>
      <vt:lpstr>The Basis </vt:lpstr>
      <vt:lpstr>Our Evidence – Year 1       18/19</vt:lpstr>
      <vt:lpstr>What do I do before?</vt:lpstr>
      <vt:lpstr>Choosing books - Group</vt:lpstr>
      <vt:lpstr>Choosing Books- Assessment</vt:lpstr>
      <vt:lpstr>The Structure</vt:lpstr>
      <vt:lpstr>Assessment</vt:lpstr>
      <vt:lpstr>KS2 Intervention</vt:lpstr>
      <vt:lpstr>2020/21 Research &amp; Support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to fluency 5th November  2019</dc:title>
  <dc:creator>J Eccles</dc:creator>
  <cp:lastModifiedBy>J. Eccles</cp:lastModifiedBy>
  <cp:revision>164</cp:revision>
  <cp:lastPrinted>2019-11-05T08:52:51Z</cp:lastPrinted>
  <dcterms:created xsi:type="dcterms:W3CDTF">2019-10-01T17:54:01Z</dcterms:created>
  <dcterms:modified xsi:type="dcterms:W3CDTF">2020-07-09T06:24:29Z</dcterms:modified>
</cp:coreProperties>
</file>